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7" r:id="rId12"/>
    <p:sldId id="265" r:id="rId1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53" y="70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FE39F-AD4E-4850-AC9A-FB5AD4263707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F8A43-01FF-4181-9292-2EBD65249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8731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F8A43-01FF-4181-9292-2EBD65249BD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91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95574" y="2067305"/>
            <a:ext cx="5800851" cy="518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7426" y="4825"/>
            <a:ext cx="1218565" cy="6853555"/>
          </a:xfrm>
          <a:custGeom>
            <a:avLst/>
            <a:gdLst/>
            <a:ahLst/>
            <a:cxnLst/>
            <a:rect l="l" t="t" r="r" b="b"/>
            <a:pathLst>
              <a:path w="1218565" h="6853555">
                <a:moveTo>
                  <a:pt x="0" y="0"/>
                </a:moveTo>
                <a:lnTo>
                  <a:pt x="1218352" y="685317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48612" y="3694896"/>
            <a:ext cx="4743450" cy="3163570"/>
          </a:xfrm>
          <a:custGeom>
            <a:avLst/>
            <a:gdLst/>
            <a:ahLst/>
            <a:cxnLst/>
            <a:rect l="l" t="t" r="r" b="b"/>
            <a:pathLst>
              <a:path w="4743450" h="3163570">
                <a:moveTo>
                  <a:pt x="4743387" y="0"/>
                </a:moveTo>
                <a:lnTo>
                  <a:pt x="0" y="316310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2100" y="0"/>
            <a:ext cx="3009900" cy="6858000"/>
          </a:xfrm>
          <a:custGeom>
            <a:avLst/>
            <a:gdLst/>
            <a:ahLst/>
            <a:cxnLst/>
            <a:rect l="l" t="t" r="r" b="b"/>
            <a:pathLst>
              <a:path w="3009900" h="6858000">
                <a:moveTo>
                  <a:pt x="3009899" y="0"/>
                </a:moveTo>
                <a:lnTo>
                  <a:pt x="2044399" y="0"/>
                </a:lnTo>
                <a:lnTo>
                  <a:pt x="0" y="6857996"/>
                </a:lnTo>
                <a:lnTo>
                  <a:pt x="3009899" y="6857996"/>
                </a:lnTo>
                <a:lnTo>
                  <a:pt x="3009899" y="0"/>
                </a:lnTo>
                <a:close/>
              </a:path>
            </a:pathLst>
          </a:custGeom>
          <a:solidFill>
            <a:srgbClr val="5FCAEE">
              <a:alpha val="3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2878" y="0"/>
            <a:ext cx="2589530" cy="6858000"/>
          </a:xfrm>
          <a:custGeom>
            <a:avLst/>
            <a:gdLst/>
            <a:ahLst/>
            <a:cxnLst/>
            <a:rect l="l" t="t" r="r" b="b"/>
            <a:pathLst>
              <a:path w="2589529" h="6858000">
                <a:moveTo>
                  <a:pt x="2589120" y="0"/>
                </a:moveTo>
                <a:lnTo>
                  <a:pt x="0" y="0"/>
                </a:lnTo>
                <a:lnTo>
                  <a:pt x="1208884" y="6857996"/>
                </a:lnTo>
                <a:lnTo>
                  <a:pt x="2589120" y="6857996"/>
                </a:lnTo>
                <a:lnTo>
                  <a:pt x="2589120" y="0"/>
                </a:lnTo>
                <a:close/>
              </a:path>
            </a:pathLst>
          </a:custGeom>
          <a:solidFill>
            <a:srgbClr val="5FCAEE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4450" y="3048000"/>
            <a:ext cx="3257550" cy="3810000"/>
          </a:xfrm>
          <a:custGeom>
            <a:avLst/>
            <a:gdLst/>
            <a:ahLst/>
            <a:cxnLst/>
            <a:rect l="l" t="t" r="r" b="b"/>
            <a:pathLst>
              <a:path w="3257550" h="3810000">
                <a:moveTo>
                  <a:pt x="3257550" y="0"/>
                </a:moveTo>
                <a:lnTo>
                  <a:pt x="0" y="3810000"/>
                </a:lnTo>
                <a:lnTo>
                  <a:pt x="3257550" y="3810000"/>
                </a:lnTo>
                <a:lnTo>
                  <a:pt x="3257550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930" y="0"/>
            <a:ext cx="2854325" cy="6858000"/>
          </a:xfrm>
          <a:custGeom>
            <a:avLst/>
            <a:gdLst/>
            <a:ahLst/>
            <a:cxnLst/>
            <a:rect l="l" t="t" r="r" b="b"/>
            <a:pathLst>
              <a:path w="2854325" h="6858000">
                <a:moveTo>
                  <a:pt x="2854069" y="0"/>
                </a:moveTo>
                <a:lnTo>
                  <a:pt x="0" y="0"/>
                </a:lnTo>
                <a:lnTo>
                  <a:pt x="2470020" y="6857996"/>
                </a:lnTo>
                <a:lnTo>
                  <a:pt x="2854069" y="6857996"/>
                </a:lnTo>
                <a:lnTo>
                  <a:pt x="2854069" y="0"/>
                </a:lnTo>
                <a:close/>
              </a:path>
            </a:pathLst>
          </a:custGeom>
          <a:solidFill>
            <a:srgbClr val="17AFE3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6600" y="0"/>
            <a:ext cx="1295400" cy="6858000"/>
          </a:xfrm>
          <a:custGeom>
            <a:avLst/>
            <a:gdLst/>
            <a:ahLst/>
            <a:cxnLst/>
            <a:rect l="l" t="t" r="r" b="b"/>
            <a:pathLst>
              <a:path w="1295400" h="6858000">
                <a:moveTo>
                  <a:pt x="1295399" y="0"/>
                </a:moveTo>
                <a:lnTo>
                  <a:pt x="1022453" y="0"/>
                </a:lnTo>
                <a:lnTo>
                  <a:pt x="0" y="6857996"/>
                </a:lnTo>
                <a:lnTo>
                  <a:pt x="1295399" y="6857996"/>
                </a:lnTo>
                <a:lnTo>
                  <a:pt x="1295399" y="0"/>
                </a:lnTo>
                <a:close/>
              </a:path>
            </a:pathLst>
          </a:custGeom>
          <a:solidFill>
            <a:srgbClr val="2D83C3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36247" y="0"/>
            <a:ext cx="1256030" cy="6858000"/>
          </a:xfrm>
          <a:custGeom>
            <a:avLst/>
            <a:gdLst/>
            <a:ahLst/>
            <a:cxnLst/>
            <a:rect l="l" t="t" r="r" b="b"/>
            <a:pathLst>
              <a:path w="1256029" h="6858000">
                <a:moveTo>
                  <a:pt x="1255752" y="0"/>
                </a:moveTo>
                <a:lnTo>
                  <a:pt x="0" y="0"/>
                </a:lnTo>
                <a:lnTo>
                  <a:pt x="1114527" y="6857996"/>
                </a:lnTo>
                <a:lnTo>
                  <a:pt x="1255752" y="6857996"/>
                </a:lnTo>
                <a:lnTo>
                  <a:pt x="1255752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2725" y="3590925"/>
            <a:ext cx="1819275" cy="3267075"/>
          </a:xfrm>
          <a:custGeom>
            <a:avLst/>
            <a:gdLst/>
            <a:ahLst/>
            <a:cxnLst/>
            <a:rect l="l" t="t" r="r" b="b"/>
            <a:pathLst>
              <a:path w="1819275" h="3267075">
                <a:moveTo>
                  <a:pt x="1819275" y="0"/>
                </a:moveTo>
                <a:lnTo>
                  <a:pt x="0" y="3267075"/>
                </a:lnTo>
                <a:lnTo>
                  <a:pt x="1819275" y="3267075"/>
                </a:lnTo>
                <a:lnTo>
                  <a:pt x="181927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58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53418" y="6473337"/>
            <a:ext cx="151129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New%20folder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950" y="1104900"/>
            <a:ext cx="1743075" cy="1333500"/>
            <a:chOff x="742950" y="1104900"/>
            <a:chExt cx="1743075" cy="1333500"/>
          </a:xfrm>
        </p:grpSpPr>
        <p:sp>
          <p:nvSpPr>
            <p:cNvPr id="3" name="object 3"/>
            <p:cNvSpPr/>
            <p:nvPr/>
          </p:nvSpPr>
          <p:spPr>
            <a:xfrm>
              <a:off x="742950" y="1381125"/>
              <a:ext cx="1228725" cy="1057275"/>
            </a:xfrm>
            <a:custGeom>
              <a:avLst/>
              <a:gdLst/>
              <a:ahLst/>
              <a:cxnLst/>
              <a:rect l="l" t="t" r="r" b="b"/>
              <a:pathLst>
                <a:path w="1228725" h="1057275">
                  <a:moveTo>
                    <a:pt x="964438" y="0"/>
                  </a:moveTo>
                  <a:lnTo>
                    <a:pt x="264312" y="0"/>
                  </a:lnTo>
                  <a:lnTo>
                    <a:pt x="0" y="528701"/>
                  </a:lnTo>
                  <a:lnTo>
                    <a:pt x="264312" y="1057275"/>
                  </a:lnTo>
                  <a:lnTo>
                    <a:pt x="964438" y="1057275"/>
                  </a:lnTo>
                  <a:lnTo>
                    <a:pt x="1228725" y="528701"/>
                  </a:lnTo>
                  <a:lnTo>
                    <a:pt x="964438" y="0"/>
                  </a:lnTo>
                  <a:close/>
                </a:path>
              </a:pathLst>
            </a:custGeom>
            <a:solidFill>
              <a:srgbClr val="5FC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38325" y="1104900"/>
              <a:ext cx="647700" cy="561975"/>
            </a:xfrm>
            <a:custGeom>
              <a:avLst/>
              <a:gdLst/>
              <a:ahLst/>
              <a:cxnLst/>
              <a:rect l="l" t="t" r="r" b="b"/>
              <a:pathLst>
                <a:path w="647700" h="561975">
                  <a:moveTo>
                    <a:pt x="507238" y="0"/>
                  </a:moveTo>
                  <a:lnTo>
                    <a:pt x="140462" y="0"/>
                  </a:lnTo>
                  <a:lnTo>
                    <a:pt x="0" y="280924"/>
                  </a:lnTo>
                  <a:lnTo>
                    <a:pt x="140462" y="561975"/>
                  </a:lnTo>
                  <a:lnTo>
                    <a:pt x="507238" y="561975"/>
                  </a:lnTo>
                  <a:lnTo>
                    <a:pt x="647700" y="280924"/>
                  </a:lnTo>
                  <a:lnTo>
                    <a:pt x="507238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752850" y="1190625"/>
            <a:ext cx="1666875" cy="1438275"/>
          </a:xfrm>
          <a:custGeom>
            <a:avLst/>
            <a:gdLst/>
            <a:ahLst/>
            <a:cxnLst/>
            <a:rect l="l" t="t" r="r" b="b"/>
            <a:pathLst>
              <a:path w="1666875" h="1438275">
                <a:moveTo>
                  <a:pt x="1307338" y="0"/>
                </a:moveTo>
                <a:lnTo>
                  <a:pt x="359537" y="0"/>
                </a:lnTo>
                <a:lnTo>
                  <a:pt x="0" y="719074"/>
                </a:lnTo>
                <a:lnTo>
                  <a:pt x="359537" y="1438275"/>
                </a:lnTo>
                <a:lnTo>
                  <a:pt x="1307338" y="1438275"/>
                </a:lnTo>
                <a:lnTo>
                  <a:pt x="1666875" y="719074"/>
                </a:lnTo>
                <a:lnTo>
                  <a:pt x="1307338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0475" y="5229225"/>
            <a:ext cx="723900" cy="619125"/>
          </a:xfrm>
          <a:custGeom>
            <a:avLst/>
            <a:gdLst/>
            <a:ahLst/>
            <a:cxnLst/>
            <a:rect l="l" t="t" r="r" b="b"/>
            <a:pathLst>
              <a:path w="723900" h="619125">
                <a:moveTo>
                  <a:pt x="569087" y="0"/>
                </a:moveTo>
                <a:lnTo>
                  <a:pt x="154812" y="0"/>
                </a:lnTo>
                <a:lnTo>
                  <a:pt x="0" y="309625"/>
                </a:lnTo>
                <a:lnTo>
                  <a:pt x="154812" y="619125"/>
                </a:lnTo>
                <a:lnTo>
                  <a:pt x="569087" y="619125"/>
                </a:lnTo>
                <a:lnTo>
                  <a:pt x="723900" y="309625"/>
                </a:lnTo>
                <a:lnTo>
                  <a:pt x="569087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1981507" y="2381367"/>
            <a:ext cx="8458200" cy="44755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13735">
              <a:lnSpc>
                <a:spcPct val="100000"/>
              </a:lnSpc>
              <a:spcBef>
                <a:spcPts val="130"/>
              </a:spcBef>
            </a:pPr>
            <a:r>
              <a:rPr lang="en-US" sz="2800" spc="15" dirty="0"/>
              <a:t>NAME: PRASAD GUDIVADA</a:t>
            </a:r>
            <a:endParaRPr sz="2800" spc="15" dirty="0"/>
          </a:p>
        </p:txBody>
      </p:sp>
      <p:sp>
        <p:nvSpPr>
          <p:cNvPr id="8" name="object 8"/>
          <p:cNvSpPr txBox="1"/>
          <p:nvPr/>
        </p:nvSpPr>
        <p:spPr>
          <a:xfrm>
            <a:off x="5181600" y="2947734"/>
            <a:ext cx="5334000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10" dirty="0">
                <a:latin typeface="Trebuchet MS"/>
                <a:cs typeface="Trebuchet MS"/>
              </a:rPr>
              <a:t>PROJECT NAME : KEYLOGGER AND SECURITY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1</a:t>
            </a:fld>
            <a:endParaRPr spc="10" dirty="0"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543D8A43-7892-FCB8-FCBD-D5247B9E9493}"/>
              </a:ext>
            </a:extLst>
          </p:cNvPr>
          <p:cNvSpPr txBox="1"/>
          <p:nvPr/>
        </p:nvSpPr>
        <p:spPr>
          <a:xfrm>
            <a:off x="5181600" y="3885480"/>
            <a:ext cx="18592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Trebuchet MS"/>
                <a:cs typeface="Trebuchet MS"/>
              </a:rPr>
              <a:t>GIT HUB: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7C130086-ED3B-C5CE-EF66-052232BAC0BD}"/>
              </a:ext>
            </a:extLst>
          </p:cNvPr>
          <p:cNvSpPr/>
          <p:nvPr/>
        </p:nvSpPr>
        <p:spPr>
          <a:xfrm>
            <a:off x="4221973" y="1394309"/>
            <a:ext cx="728628" cy="987058"/>
          </a:xfrm>
          <a:custGeom>
            <a:avLst/>
            <a:gdLst/>
            <a:ahLst/>
            <a:cxnLst/>
            <a:rect l="l" t="t" r="r" b="b"/>
            <a:pathLst>
              <a:path w="728628" h="987058">
                <a:moveTo>
                  <a:pt x="0" y="0"/>
                </a:moveTo>
                <a:lnTo>
                  <a:pt x="728628" y="0"/>
                </a:lnTo>
                <a:lnTo>
                  <a:pt x="728628" y="987057"/>
                </a:lnTo>
                <a:lnTo>
                  <a:pt x="0" y="9870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10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9775" y="291147"/>
            <a:ext cx="3303904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15" dirty="0">
                <a:latin typeface="Trebuchet MS"/>
                <a:cs typeface="Trebuchet MS"/>
              </a:rPr>
              <a:t>M</a:t>
            </a:r>
            <a:r>
              <a:rPr sz="4800" b="1" dirty="0">
                <a:latin typeface="Trebuchet MS"/>
                <a:cs typeface="Trebuchet MS"/>
              </a:rPr>
              <a:t>O</a:t>
            </a:r>
            <a:r>
              <a:rPr sz="4800" b="1" spc="-15" dirty="0">
                <a:latin typeface="Trebuchet MS"/>
                <a:cs typeface="Trebuchet MS"/>
              </a:rPr>
              <a:t>D</a:t>
            </a:r>
            <a:r>
              <a:rPr sz="4800" b="1" spc="-35" dirty="0">
                <a:latin typeface="Trebuchet MS"/>
                <a:cs typeface="Trebuchet MS"/>
              </a:rPr>
              <a:t>E</a:t>
            </a:r>
            <a:r>
              <a:rPr sz="4800" b="1" spc="-30" dirty="0">
                <a:latin typeface="Trebuchet MS"/>
                <a:cs typeface="Trebuchet MS"/>
              </a:rPr>
              <a:t>LL</a:t>
            </a:r>
            <a:r>
              <a:rPr sz="4800" b="1" spc="-5" dirty="0">
                <a:latin typeface="Trebuchet MS"/>
                <a:cs typeface="Trebuchet MS"/>
              </a:rPr>
              <a:t>I</a:t>
            </a:r>
            <a:r>
              <a:rPr sz="4800" b="1" spc="30" dirty="0">
                <a:latin typeface="Trebuchet MS"/>
                <a:cs typeface="Trebuchet MS"/>
              </a:rPr>
              <a:t>N</a:t>
            </a:r>
            <a:r>
              <a:rPr sz="4800" b="1" spc="5" dirty="0">
                <a:latin typeface="Trebuchet MS"/>
                <a:cs typeface="Trebuchet MS"/>
              </a:rPr>
              <a:t>G</a:t>
            </a:r>
            <a:endParaRPr sz="4800">
              <a:latin typeface="Trebuchet MS"/>
              <a:cs typeface="Trebuchet M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12C4BF-C431-86E7-115B-11E7B9641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5" y="1163583"/>
            <a:ext cx="5508625" cy="5501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D53CA6-A601-5F7B-0D67-DC015106E3B1}"/>
              </a:ext>
            </a:extLst>
          </p:cNvPr>
          <p:cNvSpPr txBox="1"/>
          <p:nvPr/>
        </p:nvSpPr>
        <p:spPr>
          <a:xfrm>
            <a:off x="4210300" y="1135509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shows the module  that loads the keystrokes of the keyboard the output stores in the another file named  as “key log”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E5334C-A83E-46E7-3FF7-D8263BA69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74" y="3075183"/>
            <a:ext cx="2514600" cy="27445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R</a:t>
            </a:r>
            <a:r>
              <a:rPr spc="-40" dirty="0"/>
              <a:t>E</a:t>
            </a:r>
            <a:r>
              <a:rPr spc="15" dirty="0"/>
              <a:t>S</a:t>
            </a:r>
            <a:r>
              <a:rPr spc="-30" dirty="0"/>
              <a:t>U</a:t>
            </a:r>
            <a:r>
              <a:rPr spc="-405" dirty="0"/>
              <a:t>L</a:t>
            </a:r>
            <a:r>
              <a:rPr dirty="0"/>
              <a:t>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94BB409-F26D-FA5B-A1F9-A1C05B456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332" y="2386450"/>
            <a:ext cx="9055418" cy="2954655"/>
          </a:xfrm>
        </p:spPr>
        <p:txBody>
          <a:bodyPr/>
          <a:lstStyle/>
          <a:p>
            <a:r>
              <a:rPr lang="en-US" sz="2400" dirty="0"/>
              <a:t>The keyloggers  captures and logs keystrokes in real – time ,successfully </a:t>
            </a:r>
          </a:p>
          <a:p>
            <a:r>
              <a:rPr lang="en-US" sz="2400" dirty="0"/>
              <a:t>Displaying them in the user interface.</a:t>
            </a:r>
          </a:p>
          <a:p>
            <a:r>
              <a:rPr lang="en-US" sz="2400" dirty="0"/>
              <a:t>Performance metrics show minimal system impact and secure data transmission to the server.</a:t>
            </a:r>
          </a:p>
          <a:p>
            <a:r>
              <a:rPr lang="en-US" sz="2400" dirty="0"/>
              <a:t>Keyloggers can be used for legitimate purposes , such as employee monitoring , but they are often associated with malicious activities like identify theft, financial fraud </a:t>
            </a:r>
          </a:p>
          <a:p>
            <a:endParaRPr lang="en-IN"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11</a:t>
            </a:fld>
            <a:endParaRPr sz="11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0689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94BB409-F26D-FA5B-A1F9-A1C05B456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332" y="2386450"/>
            <a:ext cx="9055418" cy="2585323"/>
          </a:xfrm>
        </p:spPr>
        <p:txBody>
          <a:bodyPr/>
          <a:lstStyle/>
          <a:p>
            <a:pPr algn="ctr"/>
            <a:r>
              <a:rPr lang="en-US" sz="9600" dirty="0">
                <a:solidFill>
                  <a:schemeClr val="tx1"/>
                </a:solidFill>
                <a:latin typeface="Bebas Neue Cyrillic"/>
              </a:rPr>
              <a:t>THANK YOU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Bebas Neue Cyrillic"/>
              </a:rPr>
              <a:t>GITHUB :</a:t>
            </a:r>
            <a:endParaRPr lang="en-US" sz="2400" b="1" dirty="0">
              <a:solidFill>
                <a:schemeClr val="tx1"/>
              </a:solidFill>
              <a:latin typeface="Bebas Neue Cyrillic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Bebas Neue Cyrillic"/>
                <a:hlinkClick r:id="rId3" action="ppaction://hlinkfile"/>
              </a:rPr>
              <a:t>https://github.com/Prasad9047200/keylogger-and-security-.git</a:t>
            </a:r>
            <a:endParaRPr lang="en-US" sz="2400" dirty="0">
              <a:solidFill>
                <a:schemeClr val="tx1"/>
              </a:solidFill>
              <a:latin typeface="Bebas Neue Cyrillic"/>
            </a:endParaRPr>
          </a:p>
          <a:p>
            <a:endParaRPr lang="en-IN"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12</a:t>
            </a:fld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gdLst/>
              <a:ahLst/>
              <a:cxn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gdLst/>
              <a:ahLst/>
              <a:cxn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39774" y="829627"/>
            <a:ext cx="8023225" cy="67069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sz="4250" spc="5" dirty="0"/>
              <a:t>KEYLOGGER AND SECURITY</a:t>
            </a:r>
            <a:endParaRPr sz="4250" dirty="0"/>
          </a:p>
        </p:txBody>
      </p:sp>
      <p:grpSp>
        <p:nvGrpSpPr>
          <p:cNvPr id="18" name="object 18"/>
          <p:cNvGrpSpPr/>
          <p:nvPr/>
        </p:nvGrpSpPr>
        <p:grpSpPr>
          <a:xfrm>
            <a:off x="466725" y="6410325"/>
            <a:ext cx="3705225" cy="295275"/>
            <a:chOff x="466725" y="6410325"/>
            <a:chExt cx="3705225" cy="29527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275" y="6467475"/>
              <a:ext cx="2143125" cy="2000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2</a:t>
            </a:fld>
            <a:endParaRPr spc="1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8BB40D3-0B3F-E7D9-8620-C12B15B64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89" y="1695449"/>
            <a:ext cx="8023225" cy="4224291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2FB3EF-88F1-8909-3ADE-886246EEB335}"/>
              </a:ext>
            </a:extLst>
          </p:cNvPr>
          <p:cNvCxnSpPr>
            <a:cxnSpLocks/>
          </p:cNvCxnSpPr>
          <p:nvPr/>
        </p:nvCxnSpPr>
        <p:spPr>
          <a:xfrm flipV="1">
            <a:off x="395351" y="1557473"/>
            <a:ext cx="8942324" cy="71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gdLst/>
              <a:ahLst/>
              <a:cxn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gdLst/>
              <a:ahLst/>
              <a:cxn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62825" y="44767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180975" y="0"/>
                </a:moveTo>
                <a:lnTo>
                  <a:pt x="132864" y="6464"/>
                </a:lnTo>
                <a:lnTo>
                  <a:pt x="89633" y="24708"/>
                </a:lnTo>
                <a:lnTo>
                  <a:pt x="53006" y="53006"/>
                </a:lnTo>
                <a:lnTo>
                  <a:pt x="24708" y="89633"/>
                </a:lnTo>
                <a:lnTo>
                  <a:pt x="6464" y="132864"/>
                </a:lnTo>
                <a:lnTo>
                  <a:pt x="0" y="180975"/>
                </a:lnTo>
                <a:lnTo>
                  <a:pt x="6464" y="229085"/>
                </a:lnTo>
                <a:lnTo>
                  <a:pt x="24708" y="272316"/>
                </a:lnTo>
                <a:lnTo>
                  <a:pt x="53006" y="308943"/>
                </a:lnTo>
                <a:lnTo>
                  <a:pt x="89633" y="337241"/>
                </a:lnTo>
                <a:lnTo>
                  <a:pt x="132864" y="355485"/>
                </a:lnTo>
                <a:lnTo>
                  <a:pt x="180975" y="361950"/>
                </a:lnTo>
                <a:lnTo>
                  <a:pt x="229085" y="355485"/>
                </a:lnTo>
                <a:lnTo>
                  <a:pt x="272316" y="337241"/>
                </a:lnTo>
                <a:lnTo>
                  <a:pt x="308943" y="308943"/>
                </a:lnTo>
                <a:lnTo>
                  <a:pt x="337241" y="272316"/>
                </a:lnTo>
                <a:lnTo>
                  <a:pt x="355485" y="229085"/>
                </a:lnTo>
                <a:lnTo>
                  <a:pt x="361950" y="180975"/>
                </a:lnTo>
                <a:lnTo>
                  <a:pt x="355485" y="132864"/>
                </a:lnTo>
                <a:lnTo>
                  <a:pt x="337241" y="89633"/>
                </a:lnTo>
                <a:lnTo>
                  <a:pt x="308943" y="53006"/>
                </a:lnTo>
                <a:lnTo>
                  <a:pt x="272316" y="24708"/>
                </a:lnTo>
                <a:lnTo>
                  <a:pt x="229085" y="6464"/>
                </a:lnTo>
                <a:lnTo>
                  <a:pt x="180975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10900" y="5610225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1"/>
                </a:lnTo>
                <a:lnTo>
                  <a:pt x="230332" y="13711"/>
                </a:lnTo>
                <a:lnTo>
                  <a:pt x="187340" y="30099"/>
                </a:lnTo>
                <a:lnTo>
                  <a:pt x="147528" y="52175"/>
                </a:lnTo>
                <a:lnTo>
                  <a:pt x="111397" y="79436"/>
                </a:lnTo>
                <a:lnTo>
                  <a:pt x="79448" y="111381"/>
                </a:lnTo>
                <a:lnTo>
                  <a:pt x="52184" y="147511"/>
                </a:lnTo>
                <a:lnTo>
                  <a:pt x="30106" y="187324"/>
                </a:lnTo>
                <a:lnTo>
                  <a:pt x="13714" y="230319"/>
                </a:lnTo>
                <a:lnTo>
                  <a:pt x="3512" y="275994"/>
                </a:lnTo>
                <a:lnTo>
                  <a:pt x="0" y="323850"/>
                </a:lnTo>
                <a:lnTo>
                  <a:pt x="3512" y="371705"/>
                </a:lnTo>
                <a:lnTo>
                  <a:pt x="13714" y="417380"/>
                </a:lnTo>
                <a:lnTo>
                  <a:pt x="30106" y="460375"/>
                </a:lnTo>
                <a:lnTo>
                  <a:pt x="52184" y="500188"/>
                </a:lnTo>
                <a:lnTo>
                  <a:pt x="79448" y="536318"/>
                </a:lnTo>
                <a:lnTo>
                  <a:pt x="111397" y="568263"/>
                </a:lnTo>
                <a:lnTo>
                  <a:pt x="147528" y="595524"/>
                </a:lnTo>
                <a:lnTo>
                  <a:pt x="187340" y="617600"/>
                </a:lnTo>
                <a:lnTo>
                  <a:pt x="230332" y="633988"/>
                </a:lnTo>
                <a:lnTo>
                  <a:pt x="276003" y="644188"/>
                </a:lnTo>
                <a:lnTo>
                  <a:pt x="323850" y="647700"/>
                </a:lnTo>
                <a:lnTo>
                  <a:pt x="371696" y="644188"/>
                </a:lnTo>
                <a:lnTo>
                  <a:pt x="417367" y="633988"/>
                </a:lnTo>
                <a:lnTo>
                  <a:pt x="460359" y="617600"/>
                </a:lnTo>
                <a:lnTo>
                  <a:pt x="500171" y="595524"/>
                </a:lnTo>
                <a:lnTo>
                  <a:pt x="536302" y="568263"/>
                </a:lnTo>
                <a:lnTo>
                  <a:pt x="568251" y="536318"/>
                </a:lnTo>
                <a:lnTo>
                  <a:pt x="595515" y="500188"/>
                </a:lnTo>
                <a:lnTo>
                  <a:pt x="617593" y="460375"/>
                </a:lnTo>
                <a:lnTo>
                  <a:pt x="633985" y="417380"/>
                </a:lnTo>
                <a:lnTo>
                  <a:pt x="644187" y="371705"/>
                </a:lnTo>
                <a:lnTo>
                  <a:pt x="647700" y="323850"/>
                </a:lnTo>
                <a:lnTo>
                  <a:pt x="644187" y="275994"/>
                </a:lnTo>
                <a:lnTo>
                  <a:pt x="633985" y="230319"/>
                </a:lnTo>
                <a:lnTo>
                  <a:pt x="617593" y="187324"/>
                </a:lnTo>
                <a:lnTo>
                  <a:pt x="595515" y="147511"/>
                </a:lnTo>
                <a:lnTo>
                  <a:pt x="568251" y="111381"/>
                </a:lnTo>
                <a:lnTo>
                  <a:pt x="536302" y="79436"/>
                </a:lnTo>
                <a:lnTo>
                  <a:pt x="500171" y="52175"/>
                </a:lnTo>
                <a:lnTo>
                  <a:pt x="460359" y="30099"/>
                </a:lnTo>
                <a:lnTo>
                  <a:pt x="417367" y="13711"/>
                </a:lnTo>
                <a:lnTo>
                  <a:pt x="371696" y="3511"/>
                </a:lnTo>
                <a:lnTo>
                  <a:pt x="323850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7050" y="6134100"/>
            <a:ext cx="247650" cy="24765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47625" y="3819523"/>
            <a:ext cx="4124325" cy="3009900"/>
            <a:chOff x="47625" y="3819523"/>
            <a:chExt cx="4124325" cy="300990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25" y="3819523"/>
              <a:ext cx="1733550" cy="3009898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826372" y="600576"/>
            <a:ext cx="235712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pc="25" dirty="0"/>
              <a:t>A</a:t>
            </a:r>
            <a:r>
              <a:rPr spc="-5" dirty="0"/>
              <a:t>G</a:t>
            </a:r>
            <a:r>
              <a:rPr spc="-35" dirty="0"/>
              <a:t>E</a:t>
            </a:r>
            <a:r>
              <a:rPr spc="15" dirty="0"/>
              <a:t>N</a:t>
            </a:r>
            <a:r>
              <a:rPr dirty="0"/>
              <a:t>DA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3</a:t>
            </a:fld>
            <a:endParaRPr spc="10" dirty="0"/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7545C879-8CB6-A47B-F357-A3C83667BDAA}"/>
              </a:ext>
            </a:extLst>
          </p:cNvPr>
          <p:cNvSpPr txBox="1"/>
          <p:nvPr/>
        </p:nvSpPr>
        <p:spPr>
          <a:xfrm>
            <a:off x="1826693" y="2286000"/>
            <a:ext cx="6807147" cy="3439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b="1" spc="10" dirty="0">
                <a:latin typeface="Trebuchet MS"/>
                <a:cs typeface="Trebuchet MS"/>
              </a:rPr>
              <a:t>Introduction 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b="1" spc="10" dirty="0">
                <a:latin typeface="Trebuchet MS"/>
                <a:cs typeface="Trebuchet MS"/>
              </a:rPr>
              <a:t>Problem Statement 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b="1" spc="10" dirty="0">
                <a:latin typeface="Trebuchet MS"/>
                <a:cs typeface="Trebuchet MS"/>
              </a:rPr>
              <a:t>Project Overview 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b="1" spc="10" dirty="0">
                <a:latin typeface="Trebuchet MS"/>
                <a:cs typeface="Trebuchet MS"/>
              </a:rPr>
              <a:t>End Users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b="1" spc="10" dirty="0">
                <a:latin typeface="Trebuchet MS"/>
                <a:cs typeface="Trebuchet MS"/>
              </a:rPr>
              <a:t>Solution &amp; Value its Proposition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b="1" spc="10" dirty="0">
                <a:latin typeface="Trebuchet MS"/>
                <a:cs typeface="Trebuchet MS"/>
              </a:rPr>
              <a:t>WOW in the solutions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b="1" spc="10" dirty="0">
                <a:latin typeface="Trebuchet MS"/>
                <a:cs typeface="Trebuchet MS"/>
              </a:rPr>
              <a:t>Modelling 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b="1" spc="10" dirty="0">
                <a:latin typeface="Trebuchet MS"/>
                <a:cs typeface="Trebuchet MS"/>
              </a:rPr>
              <a:t>Results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b="1" spc="10" dirty="0">
                <a:latin typeface="Trebuchet MS"/>
                <a:cs typeface="Trebuchet MS"/>
              </a:rPr>
              <a:t>Conclusion and Q&amp;A</a:t>
            </a:r>
            <a:endParaRPr sz="2400" dirty="0">
              <a:latin typeface="Trebuchet MS"/>
              <a:cs typeface="Trebuchet M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CE2998-9555-FAF8-6808-805A97EC78E6}"/>
              </a:ext>
            </a:extLst>
          </p:cNvPr>
          <p:cNvCxnSpPr/>
          <p:nvPr/>
        </p:nvCxnSpPr>
        <p:spPr>
          <a:xfrm>
            <a:off x="1106296" y="1600200"/>
            <a:ext cx="82711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15">
            <a:extLst>
              <a:ext uri="{FF2B5EF4-FFF2-40B4-BE49-F238E27FC236}">
                <a16:creationId xmlns:a16="http://schemas.microsoft.com/office/drawing/2014/main" id="{928C4762-A96A-6340-EC51-081157882411}"/>
              </a:ext>
            </a:extLst>
          </p:cNvPr>
          <p:cNvSpPr/>
          <p:nvPr/>
        </p:nvSpPr>
        <p:spPr>
          <a:xfrm rot="1104145">
            <a:off x="7748709" y="1980602"/>
            <a:ext cx="2215650" cy="1718882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blipFill>
            <a:blip r:embed="rId5"/>
            <a:stretch>
              <a:fillRect r="-28986"/>
            </a:stretch>
          </a:blipFill>
        </p:spPr>
      </p:sp>
      <p:grpSp>
        <p:nvGrpSpPr>
          <p:cNvPr id="26" name="Group 22">
            <a:extLst>
              <a:ext uri="{FF2B5EF4-FFF2-40B4-BE49-F238E27FC236}">
                <a16:creationId xmlns:a16="http://schemas.microsoft.com/office/drawing/2014/main" id="{6239929A-13A0-C157-9B6E-A2A3AF2EC7B1}"/>
              </a:ext>
            </a:extLst>
          </p:cNvPr>
          <p:cNvGrpSpPr/>
          <p:nvPr/>
        </p:nvGrpSpPr>
        <p:grpSpPr>
          <a:xfrm rot="1193685">
            <a:off x="7237077" y="3604204"/>
            <a:ext cx="2221995" cy="1674228"/>
            <a:chOff x="0" y="0"/>
            <a:chExt cx="812800" cy="698500"/>
          </a:xfrm>
        </p:grpSpPr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E492D5E2-5920-05C5-9FB1-FA0C69A1BF9D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6"/>
              <a:stretch>
                <a:fillRect l="-3321" r="-102516"/>
              </a:stretch>
            </a:blipFill>
          </p:spPr>
        </p:sp>
      </p:grpSp>
      <p:grpSp>
        <p:nvGrpSpPr>
          <p:cNvPr id="28" name="Group 13">
            <a:extLst>
              <a:ext uri="{FF2B5EF4-FFF2-40B4-BE49-F238E27FC236}">
                <a16:creationId xmlns:a16="http://schemas.microsoft.com/office/drawing/2014/main" id="{D493767A-266E-15F7-0BA6-76CBFE38D281}"/>
              </a:ext>
            </a:extLst>
          </p:cNvPr>
          <p:cNvGrpSpPr/>
          <p:nvPr/>
        </p:nvGrpSpPr>
        <p:grpSpPr>
          <a:xfrm rot="1182384">
            <a:off x="5982315" y="2275928"/>
            <a:ext cx="2168288" cy="1698785"/>
            <a:chOff x="0" y="0"/>
            <a:chExt cx="812800" cy="698500"/>
          </a:xfrm>
        </p:grpSpPr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A287286B-1409-96D3-1EDF-2372C3FC6C05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7"/>
              <a:stretch>
                <a:fillRect l="-28274" r="-712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91475" y="2933700"/>
            <a:ext cx="2762250" cy="3257550"/>
            <a:chOff x="7991475" y="2933700"/>
            <a:chExt cx="2762250" cy="3257550"/>
          </a:xfrm>
        </p:grpSpPr>
        <p:sp>
          <p:nvSpPr>
            <p:cNvPr id="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1475" y="2933700"/>
              <a:ext cx="2762250" cy="325755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4072" y="575055"/>
            <a:ext cx="8700453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727960" algn="l"/>
              </a:tabLst>
            </a:pPr>
            <a:r>
              <a:rPr lang="en-IN" sz="4250" spc="-20" dirty="0"/>
              <a:t>                INTRODUCTION</a:t>
            </a:r>
            <a:endParaRPr sz="4250" dirty="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4</a:t>
            </a:fld>
            <a:endParaRPr spc="10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2BEEAF7D-BAB7-64CE-4E10-3D6941B332A2}"/>
              </a:ext>
            </a:extLst>
          </p:cNvPr>
          <p:cNvSpPr txBox="1"/>
          <p:nvPr/>
        </p:nvSpPr>
        <p:spPr>
          <a:xfrm>
            <a:off x="866155" y="1661477"/>
            <a:ext cx="7125319" cy="41652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Trebuchet MS"/>
                <a:cs typeface="Trebuchet MS"/>
              </a:rPr>
              <a:t>Understanding How They Work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latin typeface="Trebuchet MS"/>
                <a:cs typeface="Trebuchet MS"/>
              </a:rPr>
              <a:t>A Keylogger, also known as a keystroke logger , is like a silent observer in the digital world 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latin typeface="Trebuchet MS"/>
                <a:cs typeface="Trebuchet MS"/>
              </a:rPr>
              <a:t>Imagine it as a tiny spy sitting inside your keyboard, meticulously recording every key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latin typeface="Trebuchet MS"/>
                <a:cs typeface="Trebuchet MS"/>
              </a:rPr>
              <a:t>you press.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latin typeface="Trebuchet MS"/>
                <a:cs typeface="Trebuchet MS"/>
              </a:rPr>
              <a:t>Whether you’re typing a heartfelt email, entering a password, or crafting a code snippet,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latin typeface="Trebuchet MS"/>
                <a:cs typeface="Trebuchet MS"/>
              </a:rPr>
              <a:t>the keylogger diligently notes it all.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7275ED-057A-D30C-6FCC-4E3F42421D59}"/>
              </a:ext>
            </a:extLst>
          </p:cNvPr>
          <p:cNvCxnSpPr>
            <a:cxnSpLocks/>
          </p:cNvCxnSpPr>
          <p:nvPr/>
        </p:nvCxnSpPr>
        <p:spPr>
          <a:xfrm>
            <a:off x="676275" y="1371600"/>
            <a:ext cx="8677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17">
            <a:extLst>
              <a:ext uri="{FF2B5EF4-FFF2-40B4-BE49-F238E27FC236}">
                <a16:creationId xmlns:a16="http://schemas.microsoft.com/office/drawing/2014/main" id="{F2672990-FCBA-D520-459E-CF3E56A3B472}"/>
              </a:ext>
            </a:extLst>
          </p:cNvPr>
          <p:cNvSpPr/>
          <p:nvPr/>
        </p:nvSpPr>
        <p:spPr>
          <a:xfrm>
            <a:off x="7173124" y="4311162"/>
            <a:ext cx="1888425" cy="1574465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gradFill rotWithShape="1">
            <a:gsLst>
              <a:gs pos="0">
                <a:srgbClr val="68F8FF">
                  <a:alpha val="100000"/>
                </a:srgbClr>
              </a:gs>
              <a:gs pos="100000">
                <a:srgbClr val="007489">
                  <a:alpha val="100000"/>
                </a:srgbClr>
              </a:gs>
            </a:gsLst>
            <a:lin ang="2700000"/>
          </a:gradFill>
        </p:spPr>
      </p:sp>
      <p:grpSp>
        <p:nvGrpSpPr>
          <p:cNvPr id="34" name="Group 16">
            <a:extLst>
              <a:ext uri="{FF2B5EF4-FFF2-40B4-BE49-F238E27FC236}">
                <a16:creationId xmlns:a16="http://schemas.microsoft.com/office/drawing/2014/main" id="{2B8D3DFA-E19F-7976-3A87-B828114AF599}"/>
              </a:ext>
            </a:extLst>
          </p:cNvPr>
          <p:cNvGrpSpPr/>
          <p:nvPr/>
        </p:nvGrpSpPr>
        <p:grpSpPr>
          <a:xfrm>
            <a:off x="6645310" y="5090642"/>
            <a:ext cx="1888425" cy="1574465"/>
            <a:chOff x="0" y="0"/>
            <a:chExt cx="812800" cy="698500"/>
          </a:xfrm>
        </p:grpSpPr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F033D5E7-50DD-2CB8-F7BC-C28BEE1518B7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EFC692A7-9F23-58E6-9C38-D25012EE8647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7">
            <a:extLst>
              <a:ext uri="{FF2B5EF4-FFF2-40B4-BE49-F238E27FC236}">
                <a16:creationId xmlns:a16="http://schemas.microsoft.com/office/drawing/2014/main" id="{FE3D4465-6882-C989-C8A4-16C1E656CF8D}"/>
              </a:ext>
            </a:extLst>
          </p:cNvPr>
          <p:cNvGrpSpPr/>
          <p:nvPr/>
        </p:nvGrpSpPr>
        <p:grpSpPr>
          <a:xfrm>
            <a:off x="4388246" y="4269482"/>
            <a:ext cx="1962372" cy="1495695"/>
            <a:chOff x="0" y="0"/>
            <a:chExt cx="812800" cy="698500"/>
          </a:xfrm>
        </p:grpSpPr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D5F5EC09-5518-4D92-E6F0-98718C0868E8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8" name="TextBox 29">
              <a:extLst>
                <a:ext uri="{FF2B5EF4-FFF2-40B4-BE49-F238E27FC236}">
                  <a16:creationId xmlns:a16="http://schemas.microsoft.com/office/drawing/2014/main" id="{39F0FC35-31B1-0C23-C932-74D695DB0FFD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7">
            <a:extLst>
              <a:ext uri="{FF2B5EF4-FFF2-40B4-BE49-F238E27FC236}">
                <a16:creationId xmlns:a16="http://schemas.microsoft.com/office/drawing/2014/main" id="{D5F9D1E8-BDD4-F952-2735-051228A8D070}"/>
              </a:ext>
            </a:extLst>
          </p:cNvPr>
          <p:cNvGrpSpPr/>
          <p:nvPr/>
        </p:nvGrpSpPr>
        <p:grpSpPr>
          <a:xfrm>
            <a:off x="1181444" y="5166972"/>
            <a:ext cx="4587554" cy="1752471"/>
            <a:chOff x="114300" y="-55270"/>
            <a:chExt cx="1828028" cy="753770"/>
          </a:xfrm>
        </p:grpSpPr>
        <p:sp>
          <p:nvSpPr>
            <p:cNvPr id="25" name="TextBox 29">
              <a:extLst>
                <a:ext uri="{FF2B5EF4-FFF2-40B4-BE49-F238E27FC236}">
                  <a16:creationId xmlns:a16="http://schemas.microsoft.com/office/drawing/2014/main" id="{AC9A4D9F-CCB0-AFD8-91FB-C9852DBDCC9C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845DC1F1-8F58-9B2D-837B-476412CEBB3B}"/>
                </a:ext>
              </a:extLst>
            </p:cNvPr>
            <p:cNvSpPr/>
            <p:nvPr/>
          </p:nvSpPr>
          <p:spPr>
            <a:xfrm>
              <a:off x="1194931" y="-55270"/>
              <a:ext cx="747397" cy="559371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20" name="Group 27">
            <a:extLst>
              <a:ext uri="{FF2B5EF4-FFF2-40B4-BE49-F238E27FC236}">
                <a16:creationId xmlns:a16="http://schemas.microsoft.com/office/drawing/2014/main" id="{4C5BD10C-45FE-0F04-4636-0ED70203B483}"/>
              </a:ext>
            </a:extLst>
          </p:cNvPr>
          <p:cNvGrpSpPr/>
          <p:nvPr/>
        </p:nvGrpSpPr>
        <p:grpSpPr>
          <a:xfrm>
            <a:off x="1332390" y="4257675"/>
            <a:ext cx="1875200" cy="1562100"/>
            <a:chOff x="0" y="0"/>
            <a:chExt cx="812800" cy="698500"/>
          </a:xfrm>
        </p:grpSpPr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C0A282B7-B1E5-AFEB-7CC9-ECD79E0E40F5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9">
              <a:extLst>
                <a:ext uri="{FF2B5EF4-FFF2-40B4-BE49-F238E27FC236}">
                  <a16:creationId xmlns:a16="http://schemas.microsoft.com/office/drawing/2014/main" id="{9FAFBE59-3BD3-5FB9-9B81-BE211BF186D6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object 2"/>
          <p:cNvGrpSpPr/>
          <p:nvPr/>
        </p:nvGrpSpPr>
        <p:grpSpPr>
          <a:xfrm>
            <a:off x="8658225" y="2647950"/>
            <a:ext cx="3533775" cy="3810000"/>
            <a:chOff x="8658225" y="2647950"/>
            <a:chExt cx="3533775" cy="3810000"/>
          </a:xfrm>
        </p:grpSpPr>
        <p:sp>
          <p:nvSpPr>
            <p:cNvPr id="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8225" y="2647950"/>
              <a:ext cx="3533775" cy="38100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5332" y="385444"/>
            <a:ext cx="10681335" cy="67069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42870" algn="l"/>
              </a:tabLst>
            </a:pPr>
            <a:r>
              <a:rPr lang="en-US" sz="4250" spc="5" dirty="0"/>
              <a:t>             PROBLEM STATEMENT</a:t>
            </a:r>
            <a:endParaRPr sz="425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087C784-FC88-6B8C-F8B4-3468C4E52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4683" y="1425484"/>
            <a:ext cx="8598217" cy="4062651"/>
          </a:xfrm>
        </p:spPr>
        <p:txBody>
          <a:bodyPr/>
          <a:lstStyle/>
          <a:p>
            <a:r>
              <a:rPr lang="en-US" sz="2400" dirty="0"/>
              <a:t>A keylogger is a software or hardware tool that secretly records every keystroke made on a computer or mobile device. </a:t>
            </a:r>
          </a:p>
          <a:p>
            <a:r>
              <a:rPr lang="en-US" sz="2400" dirty="0"/>
              <a:t>Its primary purpose  is  to monitor and capture the keys pressed on  a keyboard, including  letters, including letters, numbers, symbols, and special characters .</a:t>
            </a:r>
          </a:p>
          <a:p>
            <a:r>
              <a:rPr lang="en-IN" sz="2400" dirty="0"/>
              <a:t>Keyloggers can be used for  legitimate purposes (such as monitoring </a:t>
            </a:r>
          </a:p>
          <a:p>
            <a:r>
              <a:rPr lang="en-IN" sz="2400" dirty="0"/>
              <a:t>employee productivity) or maliciously (for  stealing sensitive information). 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5</a:t>
            </a:fld>
            <a:endParaRPr spc="10" dirty="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D2DE3-CB75-7F3C-28AC-FEC3934B6F0D}"/>
              </a:ext>
            </a:extLst>
          </p:cNvPr>
          <p:cNvCxnSpPr>
            <a:cxnSpLocks/>
          </p:cNvCxnSpPr>
          <p:nvPr/>
        </p:nvCxnSpPr>
        <p:spPr>
          <a:xfrm>
            <a:off x="774683" y="1295400"/>
            <a:ext cx="87598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24">
            <a:extLst>
              <a:ext uri="{FF2B5EF4-FFF2-40B4-BE49-F238E27FC236}">
                <a16:creationId xmlns:a16="http://schemas.microsoft.com/office/drawing/2014/main" id="{1E77730C-A721-20A7-A537-EF8C3987C2B0}"/>
              </a:ext>
            </a:extLst>
          </p:cNvPr>
          <p:cNvGrpSpPr/>
          <p:nvPr/>
        </p:nvGrpSpPr>
        <p:grpSpPr>
          <a:xfrm>
            <a:off x="837949" y="4709630"/>
            <a:ext cx="4062409" cy="2111095"/>
            <a:chOff x="-718950" y="-38100"/>
            <a:chExt cx="1417450" cy="736600"/>
          </a:xfrm>
        </p:grpSpPr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CAB786DF-0EFE-40A8-40E2-04BC180296AF}"/>
                </a:ext>
              </a:extLst>
            </p:cNvPr>
            <p:cNvSpPr/>
            <p:nvPr/>
          </p:nvSpPr>
          <p:spPr>
            <a:xfrm>
              <a:off x="-718950" y="80886"/>
              <a:ext cx="584200" cy="491035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3" name="TextBox 26">
              <a:extLst>
                <a:ext uri="{FF2B5EF4-FFF2-40B4-BE49-F238E27FC236}">
                  <a16:creationId xmlns:a16="http://schemas.microsoft.com/office/drawing/2014/main" id="{B4DFD3E4-DD41-95BB-8E5F-3AB9D525ED89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31">
            <a:extLst>
              <a:ext uri="{FF2B5EF4-FFF2-40B4-BE49-F238E27FC236}">
                <a16:creationId xmlns:a16="http://schemas.microsoft.com/office/drawing/2014/main" id="{4994F4FD-5085-594C-E0B6-58FF8DDD0EB9}"/>
              </a:ext>
            </a:extLst>
          </p:cNvPr>
          <p:cNvSpPr/>
          <p:nvPr/>
        </p:nvSpPr>
        <p:spPr>
          <a:xfrm>
            <a:off x="778697" y="4376104"/>
            <a:ext cx="2398722" cy="1905000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blipFill>
            <a:blip r:embed="rId4"/>
            <a:stretch>
              <a:fillRect l="-67268" r="-31431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474857A7-4AD7-9792-0A43-C9EEACD41306}"/>
              </a:ext>
            </a:extLst>
          </p:cNvPr>
          <p:cNvSpPr/>
          <p:nvPr/>
        </p:nvSpPr>
        <p:spPr>
          <a:xfrm>
            <a:off x="3858468" y="4410074"/>
            <a:ext cx="2418507" cy="1905002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blipFill>
            <a:blip r:embed="rId5"/>
            <a:stretch>
              <a:fillRect l="-19894" r="-38151"/>
            </a:stretch>
          </a:blipFill>
        </p:spPr>
      </p:sp>
      <p:grpSp>
        <p:nvGrpSpPr>
          <p:cNvPr id="29" name="Group 14">
            <a:extLst>
              <a:ext uri="{FF2B5EF4-FFF2-40B4-BE49-F238E27FC236}">
                <a16:creationId xmlns:a16="http://schemas.microsoft.com/office/drawing/2014/main" id="{2F2CD696-8AF0-92BC-8224-EA517B96F551}"/>
              </a:ext>
            </a:extLst>
          </p:cNvPr>
          <p:cNvGrpSpPr/>
          <p:nvPr/>
        </p:nvGrpSpPr>
        <p:grpSpPr>
          <a:xfrm>
            <a:off x="6645310" y="4487578"/>
            <a:ext cx="2383314" cy="2001113"/>
            <a:chOff x="0" y="0"/>
            <a:chExt cx="812800" cy="698500"/>
          </a:xfrm>
        </p:grpSpPr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1D66630E-41B5-A9D7-40BE-6C19C46968AD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6"/>
              <a:stretch>
                <a:fillRect l="-18612" r="-18612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9452" y="891793"/>
            <a:ext cx="8063548" cy="100155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3200" spc="25" dirty="0"/>
              <a:t>                   PROJECT OVERVIEW</a:t>
            </a:r>
            <a:br>
              <a:rPr lang="en-US" sz="3200" spc="25" dirty="0"/>
            </a:br>
            <a:endParaRPr sz="3200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6172200"/>
            <a:ext cx="2181225" cy="48577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6</a:t>
            </a:fld>
            <a:endParaRPr spc="1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E0827C-8794-0A2F-C914-9C07B1F7F390}"/>
              </a:ext>
            </a:extLst>
          </p:cNvPr>
          <p:cNvCxnSpPr/>
          <p:nvPr/>
        </p:nvCxnSpPr>
        <p:spPr>
          <a:xfrm>
            <a:off x="1066800" y="1688318"/>
            <a:ext cx="8286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0D2AF6-1D0F-D47B-48E9-F05842DE5527}"/>
              </a:ext>
            </a:extLst>
          </p:cNvPr>
          <p:cNvSpPr txBox="1"/>
          <p:nvPr/>
        </p:nvSpPr>
        <p:spPr>
          <a:xfrm>
            <a:off x="949934" y="1695450"/>
            <a:ext cx="828674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comprehensive understanding of keyloggers, their  type , how to work , and effective security measures to prevent keylogging attacks.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Phase: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 a basic keylogger using  programming languages and libraries.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Phase: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the keylogger in a controlled environment to evaluate its functionality.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Phase: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captured data to understand the keylogger’s effectiveness.</a:t>
            </a:r>
          </a:p>
        </p:txBody>
      </p:sp>
    </p:spTree>
    <p:extLst>
      <p:ext uri="{BB962C8B-B14F-4D97-AF65-F5344CB8AC3E}">
        <p14:creationId xmlns:p14="http://schemas.microsoft.com/office/powerpoint/2010/main" val="1192323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9452" y="891793"/>
            <a:ext cx="8063548" cy="100155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3200" spc="25" dirty="0"/>
              <a:t>                   </a:t>
            </a:r>
            <a:r>
              <a:rPr lang="en-US" sz="3200" spc="25" dirty="0">
                <a:solidFill>
                  <a:srgbClr val="FF0000"/>
                </a:solidFill>
              </a:rPr>
              <a:t>END USERS</a:t>
            </a:r>
            <a:br>
              <a:rPr lang="en-US" sz="3200" spc="25" dirty="0"/>
            </a:br>
            <a:endParaRPr sz="3200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6172200"/>
            <a:ext cx="2181225" cy="48577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7</a:t>
            </a:fld>
            <a:endParaRPr spc="1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E0827C-8794-0A2F-C914-9C07B1F7F390}"/>
              </a:ext>
            </a:extLst>
          </p:cNvPr>
          <p:cNvCxnSpPr/>
          <p:nvPr/>
        </p:nvCxnSpPr>
        <p:spPr>
          <a:xfrm>
            <a:off x="1066800" y="1688318"/>
            <a:ext cx="8286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0D2AF6-1D0F-D47B-48E9-F05842DE5527}"/>
              </a:ext>
            </a:extLst>
          </p:cNvPr>
          <p:cNvSpPr txBox="1"/>
          <p:nvPr/>
        </p:nvSpPr>
        <p:spPr>
          <a:xfrm>
            <a:off x="1066800" y="2054505"/>
            <a:ext cx="828674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End Users  are the individuals  within an organization who regularly engage with digital platforms, applications, and  devices . They play a crucial role as the first line of defense against cyber threats.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Organizations : </a:t>
            </a:r>
            <a:r>
              <a:rPr lang="en-US" sz="2400" dirty="0"/>
              <a:t>Companies and institutions that need to ensure compliance with usage policies, enhance security, and monitor employee productivity.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System Administrators: </a:t>
            </a:r>
            <a:r>
              <a:rPr lang="en-US" sz="2400" dirty="0"/>
              <a:t>IT professionals responsible for managing  and securing computing environments within an organization.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76375"/>
            <a:ext cx="1600200" cy="248602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6275" y="362512"/>
            <a:ext cx="976312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5" dirty="0"/>
              <a:t> </a:t>
            </a:r>
            <a:r>
              <a:rPr sz="3600" spc="25" dirty="0"/>
              <a:t>S</a:t>
            </a:r>
            <a:r>
              <a:rPr sz="3600" spc="10" dirty="0"/>
              <a:t>O</a:t>
            </a:r>
            <a:r>
              <a:rPr sz="3600" spc="25" dirty="0"/>
              <a:t>LU</a:t>
            </a:r>
            <a:r>
              <a:rPr sz="3600" spc="-35" dirty="0"/>
              <a:t>T</a:t>
            </a:r>
            <a:r>
              <a:rPr sz="3600" spc="-30" dirty="0"/>
              <a:t>I</a:t>
            </a:r>
            <a:r>
              <a:rPr sz="3600" spc="10" dirty="0"/>
              <a:t>O</a:t>
            </a:r>
            <a:r>
              <a:rPr sz="3600" dirty="0"/>
              <a:t>N</a:t>
            </a:r>
            <a:r>
              <a:rPr sz="3600" spc="-345" dirty="0"/>
              <a:t> </a:t>
            </a:r>
            <a:r>
              <a:rPr sz="3600" spc="-35" dirty="0"/>
              <a:t>A</a:t>
            </a:r>
            <a:r>
              <a:rPr sz="3600" spc="-5" dirty="0"/>
              <a:t>N</a:t>
            </a:r>
            <a:r>
              <a:rPr sz="3600" dirty="0"/>
              <a:t>D</a:t>
            </a:r>
            <a:r>
              <a:rPr sz="3600" spc="35" dirty="0"/>
              <a:t> </a:t>
            </a:r>
            <a:r>
              <a:rPr sz="3600" spc="-30" dirty="0"/>
              <a:t>I</a:t>
            </a:r>
            <a:r>
              <a:rPr sz="3600" spc="-35" dirty="0"/>
              <a:t>T</a:t>
            </a:r>
            <a:r>
              <a:rPr sz="3600" dirty="0"/>
              <a:t>S</a:t>
            </a:r>
            <a:r>
              <a:rPr sz="3600" spc="60" dirty="0"/>
              <a:t> </a:t>
            </a:r>
            <a:r>
              <a:rPr sz="3600" spc="-295" dirty="0"/>
              <a:t>V</a:t>
            </a:r>
            <a:r>
              <a:rPr sz="3600" spc="-35" dirty="0"/>
              <a:t>A</a:t>
            </a:r>
            <a:r>
              <a:rPr sz="3600" spc="25" dirty="0"/>
              <a:t>LU</a:t>
            </a:r>
            <a:r>
              <a:rPr sz="3600" dirty="0"/>
              <a:t>E</a:t>
            </a:r>
            <a:r>
              <a:rPr sz="3600" spc="-65" dirty="0"/>
              <a:t> </a:t>
            </a:r>
            <a:r>
              <a:rPr sz="3600" spc="-15" dirty="0"/>
              <a:t>P</a:t>
            </a:r>
            <a:r>
              <a:rPr sz="3600" spc="-30" dirty="0"/>
              <a:t>R</a:t>
            </a:r>
            <a:r>
              <a:rPr sz="3600" spc="10" dirty="0"/>
              <a:t>O</a:t>
            </a:r>
            <a:r>
              <a:rPr sz="3600" spc="-15" dirty="0"/>
              <a:t>P</a:t>
            </a:r>
            <a:r>
              <a:rPr sz="3600" spc="10" dirty="0"/>
              <a:t>O</a:t>
            </a:r>
            <a:r>
              <a:rPr sz="3600" spc="25" dirty="0"/>
              <a:t>S</a:t>
            </a:r>
            <a:r>
              <a:rPr sz="3600" spc="-30" dirty="0"/>
              <a:t>I</a:t>
            </a:r>
            <a:r>
              <a:rPr sz="3600" spc="-35" dirty="0"/>
              <a:t>T</a:t>
            </a:r>
            <a:r>
              <a:rPr sz="3600" spc="-30" dirty="0"/>
              <a:t>I</a:t>
            </a:r>
            <a:r>
              <a:rPr sz="3600" spc="10" dirty="0"/>
              <a:t>O</a:t>
            </a:r>
            <a:r>
              <a:rPr sz="3600" dirty="0"/>
              <a:t>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24907" y="1206279"/>
            <a:ext cx="8085843" cy="545726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2000" b="1" dirty="0">
                <a:latin typeface="Open Sans"/>
              </a:rPr>
              <a:t>Creation for Educational and Defensive Purposes:</a:t>
            </a:r>
          </a:p>
          <a:p>
            <a:pPr marL="388618" lvl="1" indent="-194309" algn="l">
              <a:lnSpc>
                <a:spcPts val="2519"/>
              </a:lnSpc>
              <a:buFont typeface="Arial"/>
              <a:buChar char="•"/>
            </a:pPr>
            <a:r>
              <a:rPr lang="en-US" sz="2000" b="1" dirty="0">
                <a:latin typeface="Open Sans"/>
              </a:rPr>
              <a:t>Purpose: </a:t>
            </a:r>
            <a:r>
              <a:rPr lang="en-US" sz="2000" dirty="0">
                <a:latin typeface="Open Sans"/>
              </a:rPr>
              <a:t>An ethical keylogger is designed to be used as a tool for educational and defensive cybersecurity purposes.</a:t>
            </a:r>
          </a:p>
          <a:p>
            <a:pPr marL="388618" lvl="1" indent="-194309" algn="l">
              <a:lnSpc>
                <a:spcPts val="2519"/>
              </a:lnSpc>
              <a:buFont typeface="Arial"/>
              <a:buChar char="•"/>
            </a:pPr>
            <a:r>
              <a:rPr lang="en-US" sz="2000" b="1" dirty="0">
                <a:latin typeface="Open Sans"/>
              </a:rPr>
              <a:t>Educational Use:</a:t>
            </a:r>
          </a:p>
          <a:p>
            <a:pPr marL="777237" lvl="2" indent="-259079" algn="l">
              <a:lnSpc>
                <a:spcPts val="2519"/>
              </a:lnSpc>
              <a:buFont typeface="Arial"/>
              <a:buChar char="⚬"/>
            </a:pPr>
            <a:r>
              <a:rPr lang="en-US" sz="2000" dirty="0">
                <a:latin typeface="Open Sans"/>
              </a:rPr>
              <a:t>Demonstrates how keyloggers operate, providing insights into their mechanisms and behaviors.</a:t>
            </a:r>
          </a:p>
          <a:p>
            <a:pPr marL="388618" lvl="1" indent="-194309" algn="l">
              <a:lnSpc>
                <a:spcPts val="2519"/>
              </a:lnSpc>
              <a:buFont typeface="Arial"/>
              <a:buChar char="•"/>
            </a:pPr>
            <a:r>
              <a:rPr lang="en-US" sz="2000" b="1" dirty="0">
                <a:latin typeface="Open Sans"/>
              </a:rPr>
              <a:t>Defensive Use:</a:t>
            </a:r>
          </a:p>
          <a:p>
            <a:pPr marL="777237" lvl="2" indent="-259079" algn="l">
              <a:lnSpc>
                <a:spcPts val="2519"/>
              </a:lnSpc>
              <a:buFont typeface="Arial"/>
              <a:buChar char="⚬"/>
            </a:pPr>
            <a:r>
              <a:rPr lang="en-US" sz="2000" dirty="0">
                <a:latin typeface="Open Sans"/>
              </a:rPr>
              <a:t>Assists in developing robust security measures by understanding potential vulnerabilities exploited by malicious keyloggers</a:t>
            </a:r>
            <a:r>
              <a:rPr lang="en-US" sz="2000" dirty="0">
                <a:latin typeface="Trebuchet MS"/>
              </a:rPr>
              <a:t>.</a:t>
            </a:r>
          </a:p>
          <a:p>
            <a:pPr algn="l">
              <a:lnSpc>
                <a:spcPts val="2519"/>
              </a:lnSpc>
            </a:pPr>
            <a:r>
              <a:rPr lang="en-US" sz="2000" b="1" dirty="0">
                <a:latin typeface="Open Sans"/>
              </a:rPr>
              <a:t>Defensive Strategies:</a:t>
            </a:r>
          </a:p>
          <a:p>
            <a:pPr marL="388618" lvl="1" indent="-194309" algn="l">
              <a:lnSpc>
                <a:spcPts val="2519"/>
              </a:lnSpc>
              <a:buFont typeface="Arial"/>
              <a:buChar char="•"/>
            </a:pPr>
            <a:r>
              <a:rPr lang="en-US" sz="2000" b="1" dirty="0">
                <a:latin typeface="Open Sans"/>
              </a:rPr>
              <a:t>Building Resilience:</a:t>
            </a:r>
          </a:p>
          <a:p>
            <a:pPr marL="777237" lvl="2" indent="-259079" algn="l">
              <a:lnSpc>
                <a:spcPts val="2519"/>
              </a:lnSpc>
              <a:buFont typeface="Arial"/>
              <a:buChar char="⚬"/>
            </a:pPr>
            <a:r>
              <a:rPr lang="en-US" sz="2000" dirty="0">
                <a:latin typeface="Open Sans"/>
              </a:rPr>
              <a:t>Helps in creating more resilient security systems by knowing the tactics and techniques used by attackers.</a:t>
            </a:r>
          </a:p>
          <a:p>
            <a:pPr marL="388618" lvl="1" indent="-194309" algn="l">
              <a:lnSpc>
                <a:spcPts val="2519"/>
              </a:lnSpc>
              <a:buFont typeface="Arial"/>
              <a:buChar char="•"/>
            </a:pPr>
            <a:r>
              <a:rPr lang="en-US" sz="2000" b="1" dirty="0">
                <a:latin typeface="Open Sans"/>
              </a:rPr>
              <a:t>Enhanced Detection:</a:t>
            </a:r>
          </a:p>
          <a:p>
            <a:pPr marL="777237" lvl="2" indent="-259079" algn="l">
              <a:lnSpc>
                <a:spcPts val="2519"/>
              </a:lnSpc>
              <a:buFont typeface="Arial"/>
              <a:buChar char="⚬"/>
            </a:pPr>
            <a:r>
              <a:rPr lang="en-US" sz="2000" dirty="0">
                <a:latin typeface="Open Sans"/>
              </a:rPr>
              <a:t>Contributes to the development of advanced detection tools and methods to identify and neutralize keyloggers.</a:t>
            </a:r>
          </a:p>
          <a:p>
            <a:pPr marL="777237" lvl="2" indent="-259079" algn="l">
              <a:lnSpc>
                <a:spcPts val="2519"/>
              </a:lnSpc>
              <a:buFont typeface="Arial"/>
              <a:buChar char="⚬"/>
            </a:pPr>
            <a:endParaRPr lang="en-US" sz="2400" dirty="0">
              <a:latin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8</a:t>
            </a:fld>
            <a:endParaRPr spc="1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D8AB6E-DBB1-6404-B8AA-4CE6CC969753}"/>
              </a:ext>
            </a:extLst>
          </p:cNvPr>
          <p:cNvCxnSpPr>
            <a:cxnSpLocks/>
          </p:cNvCxnSpPr>
          <p:nvPr/>
        </p:nvCxnSpPr>
        <p:spPr>
          <a:xfrm>
            <a:off x="533400" y="1038225"/>
            <a:ext cx="9001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675" y="3381373"/>
            <a:ext cx="2466975" cy="34194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9775" y="654938"/>
            <a:ext cx="754316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250" spc="15" dirty="0"/>
              <a:t>THE</a:t>
            </a:r>
            <a:r>
              <a:rPr sz="4250" spc="20" dirty="0"/>
              <a:t> </a:t>
            </a:r>
            <a:r>
              <a:rPr sz="4250" spc="10" dirty="0"/>
              <a:t>WOW</a:t>
            </a:r>
            <a:r>
              <a:rPr sz="4250" spc="85" dirty="0"/>
              <a:t> </a:t>
            </a:r>
            <a:r>
              <a:rPr sz="4250" spc="10" dirty="0"/>
              <a:t>IN</a:t>
            </a:r>
            <a:r>
              <a:rPr sz="4250" spc="-5" dirty="0"/>
              <a:t> </a:t>
            </a:r>
            <a:r>
              <a:rPr sz="4250" spc="15" dirty="0"/>
              <a:t>OUR</a:t>
            </a:r>
            <a:r>
              <a:rPr sz="4250" spc="-10" dirty="0"/>
              <a:t> </a:t>
            </a:r>
            <a:r>
              <a:rPr sz="4250" spc="20" dirty="0"/>
              <a:t>SOLUTION</a:t>
            </a:r>
            <a:endParaRPr sz="4250" dirty="0"/>
          </a:p>
        </p:txBody>
      </p:sp>
      <p:sp>
        <p:nvSpPr>
          <p:cNvPr id="8" name="object 8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9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BF765C-6DB3-8434-C29E-6899ACCCEF04}"/>
              </a:ext>
            </a:extLst>
          </p:cNvPr>
          <p:cNvSpPr txBox="1"/>
          <p:nvPr/>
        </p:nvSpPr>
        <p:spPr>
          <a:xfrm>
            <a:off x="609600" y="1635398"/>
            <a:ext cx="7315200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sz="2000" dirty="0"/>
              <a:t>Steps for  process of keylogger  and security </a:t>
            </a:r>
            <a:endParaRPr lang="en-IN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18A695-C01D-C3C5-7F86-DFCF809DA6F2}"/>
              </a:ext>
            </a:extLst>
          </p:cNvPr>
          <p:cNvSpPr txBox="1"/>
          <p:nvPr/>
        </p:nvSpPr>
        <p:spPr>
          <a:xfrm>
            <a:off x="1639252" y="2085706"/>
            <a:ext cx="6256420" cy="2144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lnSpc>
                <a:spcPts val="2293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dirty="0"/>
              <a:t>User input Device (keyboard)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dirty="0"/>
              <a:t>2.Keylogger (software/Hardware)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dirty="0"/>
              <a:t>3.Data capture  Module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dirty="0"/>
              <a:t>4. Data Storage Module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dirty="0"/>
              <a:t>5.Data Transmission module (for remote keyloggers)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dirty="0"/>
              <a:t>6.Attacher’s Server.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95CD0B-D612-AD2E-9D5E-0E157C99FF0E}"/>
              </a:ext>
            </a:extLst>
          </p:cNvPr>
          <p:cNvSpPr txBox="1"/>
          <p:nvPr/>
        </p:nvSpPr>
        <p:spPr>
          <a:xfrm>
            <a:off x="1890219" y="3895177"/>
            <a:ext cx="6153150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dirty="0"/>
              <a:t>start-&gt; Initialize Keylogger-&gt; Capture Keystrokes-&gt;Process Keystrokes</a:t>
            </a:r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86B47E-3C2B-08B9-A374-8D4FA18D1A57}"/>
              </a:ext>
            </a:extLst>
          </p:cNvPr>
          <p:cNvCxnSpPr>
            <a:cxnSpLocks/>
          </p:cNvCxnSpPr>
          <p:nvPr/>
        </p:nvCxnSpPr>
        <p:spPr>
          <a:xfrm>
            <a:off x="4966794" y="4481843"/>
            <a:ext cx="0" cy="231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FD8D34-FDA7-D2B6-0E3D-714C9F477AE0}"/>
              </a:ext>
            </a:extLst>
          </p:cNvPr>
          <p:cNvCxnSpPr>
            <a:cxnSpLocks/>
          </p:cNvCxnSpPr>
          <p:nvPr/>
        </p:nvCxnSpPr>
        <p:spPr>
          <a:xfrm>
            <a:off x="4511357" y="4749577"/>
            <a:ext cx="106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ADFBF81-36DD-3703-B615-F3D6FA69EF68}"/>
              </a:ext>
            </a:extLst>
          </p:cNvPr>
          <p:cNvCxnSpPr/>
          <p:nvPr/>
        </p:nvCxnSpPr>
        <p:spPr>
          <a:xfrm>
            <a:off x="5578157" y="4749577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4D2B61-7A2C-3C5B-E6A8-F3B7A64CD127}"/>
              </a:ext>
            </a:extLst>
          </p:cNvPr>
          <p:cNvCxnSpPr/>
          <p:nvPr/>
        </p:nvCxnSpPr>
        <p:spPr>
          <a:xfrm>
            <a:off x="4523389" y="4749577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BE5FA61-73A8-1809-F357-83A7AF7C2F0E}"/>
              </a:ext>
            </a:extLst>
          </p:cNvPr>
          <p:cNvSpPr txBox="1"/>
          <p:nvPr/>
        </p:nvSpPr>
        <p:spPr>
          <a:xfrm>
            <a:off x="2915077" y="5009456"/>
            <a:ext cx="2562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Store Locally (local file)</a:t>
            </a:r>
            <a:endParaRPr lang="en-IN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589FC9-406A-C3D7-3C96-222AF6A21E1B}"/>
              </a:ext>
            </a:extLst>
          </p:cNvPr>
          <p:cNvSpPr txBox="1"/>
          <p:nvPr/>
        </p:nvSpPr>
        <p:spPr>
          <a:xfrm>
            <a:off x="5218171" y="4993243"/>
            <a:ext cx="280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 to Remote Server</a:t>
            </a:r>
            <a:endParaRPr lang="en-IN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23DBD9-8C55-4B02-24AC-BAD060D82CF3}"/>
              </a:ext>
            </a:extLst>
          </p:cNvPr>
          <p:cNvCxnSpPr/>
          <p:nvPr/>
        </p:nvCxnSpPr>
        <p:spPr>
          <a:xfrm>
            <a:off x="4958288" y="5362575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F880470-66F9-C507-04DC-A44882CEECAA}"/>
              </a:ext>
            </a:extLst>
          </p:cNvPr>
          <p:cNvSpPr txBox="1"/>
          <p:nvPr/>
        </p:nvSpPr>
        <p:spPr>
          <a:xfrm>
            <a:off x="3598242" y="5673661"/>
            <a:ext cx="325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Continue Capturing  Keystrokes</a:t>
            </a:r>
            <a:endParaRPr lang="en-IN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61CD7AE-F8B9-662F-CB74-9A4C44E0D444}"/>
              </a:ext>
            </a:extLst>
          </p:cNvPr>
          <p:cNvCxnSpPr>
            <a:cxnSpLocks/>
          </p:cNvCxnSpPr>
          <p:nvPr/>
        </p:nvCxnSpPr>
        <p:spPr>
          <a:xfrm>
            <a:off x="4958288" y="6042993"/>
            <a:ext cx="0" cy="281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714D946-CFC4-FCC9-6B4F-1CBB5A98BCEA}"/>
              </a:ext>
            </a:extLst>
          </p:cNvPr>
          <p:cNvSpPr txBox="1"/>
          <p:nvPr/>
        </p:nvSpPr>
        <p:spPr>
          <a:xfrm>
            <a:off x="4648214" y="6324600"/>
            <a:ext cx="82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Stop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</TotalTime>
  <Words>636</Words>
  <Application>Microsoft Office PowerPoint</Application>
  <PresentationFormat>Widescreen</PresentationFormat>
  <Paragraphs>92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Bebas Neue Cyrillic</vt:lpstr>
      <vt:lpstr>Calibri</vt:lpstr>
      <vt:lpstr>Open Sans</vt:lpstr>
      <vt:lpstr>Times New Roman</vt:lpstr>
      <vt:lpstr>Trebuchet MS</vt:lpstr>
      <vt:lpstr>Office Theme</vt:lpstr>
      <vt:lpstr>NAME: PRASAD GUDIVADA</vt:lpstr>
      <vt:lpstr>KEYLOGGER AND SECURITY</vt:lpstr>
      <vt:lpstr>AGENDA</vt:lpstr>
      <vt:lpstr>                INTRODUCTION</vt:lpstr>
      <vt:lpstr>             PROBLEM STATEMENT</vt:lpstr>
      <vt:lpstr>                   PROJECT OVERVIEW </vt:lpstr>
      <vt:lpstr>                   END USERS </vt:lpstr>
      <vt:lpstr> SOLUTION AND ITS VALUE PROPOSITION</vt:lpstr>
      <vt:lpstr>THE WOW IN OUR SOLUTION</vt:lpstr>
      <vt:lpstr>PowerPoint Presentation</vt:lpstr>
      <vt:lpstr>RESULT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Venkatalakshmi Potnuru</dc:creator>
  <cp:lastModifiedBy>Venkatalakshmi Potnuru</cp:lastModifiedBy>
  <cp:revision>7</cp:revision>
  <dcterms:created xsi:type="dcterms:W3CDTF">2024-06-03T05:48:59Z</dcterms:created>
  <dcterms:modified xsi:type="dcterms:W3CDTF">2024-06-13T10:03:08Z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2024-03-21T00:00:00Z</vt:filetime>
  </property>
  <property fmtid="{D5CDD505-2E9C-101B-9397-08002B2CF9AE}" pid="3" name="LastSaved">
    <vt:filetime>2024-06-03T00:00:00Z</vt:filetime>
  </property>
</Properties>
</file>